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87"/>
  </p:notesMasterIdLst>
  <p:sldIdLst>
    <p:sldId id="256" r:id="rId4"/>
    <p:sldId id="939" r:id="rId5"/>
    <p:sldId id="977" r:id="rId6"/>
    <p:sldId id="959" r:id="rId7"/>
    <p:sldId id="980" r:id="rId8"/>
    <p:sldId id="986" r:id="rId9"/>
    <p:sldId id="988" r:id="rId10"/>
    <p:sldId id="989" r:id="rId11"/>
    <p:sldId id="990" r:id="rId12"/>
    <p:sldId id="987" r:id="rId13"/>
    <p:sldId id="992" r:id="rId14"/>
    <p:sldId id="994" r:id="rId15"/>
    <p:sldId id="993" r:id="rId16"/>
    <p:sldId id="991" r:id="rId17"/>
    <p:sldId id="996" r:id="rId18"/>
    <p:sldId id="995" r:id="rId19"/>
    <p:sldId id="979" r:id="rId20"/>
    <p:sldId id="981" r:id="rId21"/>
    <p:sldId id="982" r:id="rId22"/>
    <p:sldId id="983" r:id="rId23"/>
    <p:sldId id="984" r:id="rId24"/>
    <p:sldId id="985" r:id="rId25"/>
    <p:sldId id="962" r:id="rId26"/>
    <p:sldId id="956" r:id="rId27"/>
    <p:sldId id="482" r:id="rId28"/>
    <p:sldId id="965" r:id="rId29"/>
    <p:sldId id="967" r:id="rId30"/>
    <p:sldId id="958" r:id="rId31"/>
    <p:sldId id="948" r:id="rId32"/>
    <p:sldId id="971" r:id="rId33"/>
    <p:sldId id="258" r:id="rId34"/>
    <p:sldId id="365" r:id="rId35"/>
    <p:sldId id="943" r:id="rId36"/>
    <p:sldId id="945" r:id="rId37"/>
    <p:sldId id="410" r:id="rId38"/>
    <p:sldId id="968" r:id="rId39"/>
    <p:sldId id="901" r:id="rId40"/>
    <p:sldId id="895" r:id="rId41"/>
    <p:sldId id="290" r:id="rId42"/>
    <p:sldId id="944" r:id="rId43"/>
    <p:sldId id="456" r:id="rId44"/>
    <p:sldId id="455" r:id="rId45"/>
    <p:sldId id="946" r:id="rId46"/>
    <p:sldId id="947" r:id="rId47"/>
    <p:sldId id="265" r:id="rId48"/>
    <p:sldId id="259" r:id="rId49"/>
    <p:sldId id="260" r:id="rId50"/>
    <p:sldId id="263" r:id="rId51"/>
    <p:sldId id="267" r:id="rId52"/>
    <p:sldId id="269" r:id="rId53"/>
    <p:sldId id="472" r:id="rId54"/>
    <p:sldId id="923" r:id="rId55"/>
    <p:sldId id="902" r:id="rId56"/>
    <p:sldId id="268" r:id="rId57"/>
    <p:sldId id="270" r:id="rId58"/>
    <p:sldId id="291" r:id="rId59"/>
    <p:sldId id="266" r:id="rId60"/>
    <p:sldId id="928" r:id="rId61"/>
    <p:sldId id="474" r:id="rId62"/>
    <p:sldId id="930" r:id="rId63"/>
    <p:sldId id="951" r:id="rId64"/>
    <p:sldId id="972" r:id="rId65"/>
    <p:sldId id="894" r:id="rId66"/>
    <p:sldId id="952" r:id="rId67"/>
    <p:sldId id="483" r:id="rId68"/>
    <p:sldId id="954" r:id="rId69"/>
    <p:sldId id="897" r:id="rId70"/>
    <p:sldId id="293" r:id="rId71"/>
    <p:sldId id="264" r:id="rId72"/>
    <p:sldId id="953" r:id="rId73"/>
    <p:sldId id="940" r:id="rId74"/>
    <p:sldId id="949" r:id="rId75"/>
    <p:sldId id="955" r:id="rId76"/>
    <p:sldId id="973" r:id="rId77"/>
    <p:sldId id="918" r:id="rId78"/>
    <p:sldId id="924" r:id="rId79"/>
    <p:sldId id="922" r:id="rId80"/>
    <p:sldId id="288" r:id="rId81"/>
    <p:sldId id="970" r:id="rId82"/>
    <p:sldId id="969" r:id="rId83"/>
    <p:sldId id="473" r:id="rId84"/>
    <p:sldId id="976" r:id="rId85"/>
    <p:sldId id="97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78"/>
    <p:restoredTop sz="94687"/>
  </p:normalViewPr>
  <p:slideViewPr>
    <p:cSldViewPr snapToGrid="0">
      <p:cViewPr varScale="1">
        <p:scale>
          <a:sx n="133" d="100"/>
          <a:sy n="133" d="100"/>
        </p:scale>
        <p:origin x="192" y="10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6292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798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29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9/21/20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hyperlink" Target="https://wiki2.org/en/Where_Mathematics_Comes_From"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hyperlink" Target="https://wiki2.org/en/Cayley_tabl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wiki2.org/en/Faro_shuffle"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dLn5H69lS0w?t=310"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hyperlink" Target="https://upload.wikimedia.org/wikipedia/commons/5/53/Wikipedia-logo-en-big.p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s://www.youtube.com/watch?v=PjWKE-IJ4R8"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www.slideshare.net/xebialabs/the-grand-unified-theory-of-devop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6.png"/><Relationship Id="rId5" Type="http://schemas.microsoft.com/office/2007/relationships/hdphoto" Target="../media/hdphoto3.wdp"/><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G6Z_S6hs29s?t=552"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hyperlink" Target="https://en.wikipedia.org/wiki/George_Hotz" TargetMode="External"/><Relationship Id="rId5" Type="http://schemas.openxmlformats.org/officeDocument/2006/relationships/image" Target="../media/image68.png"/><Relationship Id="rId10" Type="http://schemas.openxmlformats.org/officeDocument/2006/relationships/image" Target="../media/image71.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2.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3.png"/><Relationship Id="rId14" Type="http://schemas.microsoft.com/office/2007/relationships/diagramDrawing" Target="../diagrams/drawing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2.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7.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81.jpeg"/><Relationship Id="rId2" Type="http://schemas.openxmlformats.org/officeDocument/2006/relationships/diagramData" Target="../diagrams/data3.xml"/><Relationship Id="rId16" Type="http://schemas.openxmlformats.org/officeDocument/2006/relationships/image" Target="../media/image79.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8.png"/><Relationship Id="rId23" Type="http://schemas.openxmlformats.org/officeDocument/2006/relationships/image" Target="../media/image80.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61.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85.jpeg"/><Relationship Id="rId4" Type="http://schemas.openxmlformats.org/officeDocument/2006/relationships/hyperlink" Target="https://medium.com/mit-initiative-on-the-digital-economy/creating-a-social-contract-for-the-digital-world-ad01f3785898" TargetMode="Externa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8.xml"/><Relationship Id="rId7" Type="http://schemas.openxmlformats.org/officeDocument/2006/relationships/image" Target="../media/image87.png"/><Relationship Id="rId12" Type="http://schemas.microsoft.com/office/2007/relationships/hdphoto" Target="../media/hdphoto8.wdp"/><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11" Type="http://schemas.openxmlformats.org/officeDocument/2006/relationships/image" Target="../media/image88.png"/><Relationship Id="rId5" Type="http://schemas.openxmlformats.org/officeDocument/2006/relationships/diagramColors" Target="../diagrams/colors8.xml"/><Relationship Id="rId10" Type="http://schemas.microsoft.com/office/2007/relationships/hdphoto" Target="../media/hdphoto7.wdp"/><Relationship Id="rId4" Type="http://schemas.openxmlformats.org/officeDocument/2006/relationships/diagramQuickStyle" Target="../diagrams/quickStyle8.xml"/><Relationship Id="rId9" Type="http://schemas.microsoft.com/office/2007/relationships/hdphoto" Target="../media/hdphoto6.wdp"/></Relationships>
</file>

<file path=ppt/slides/_rels/slide4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en.wikipedia.org/wiki/Natural_units" TargetMode="External"/><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9.png"/><Relationship Id="rId4" Type="http://schemas.openxmlformats.org/officeDocument/2006/relationships/hyperlink" Target="https://en.wikipedia.org/wiki/MediaWiki"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en.wikipedia.org/wiki/Henri_Poincar%C3%A9" TargetMode="Externa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hyperlink" Target="http://dspace.library.uu.nl/bitstream/1874/272507/2/nawinterviewP.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6" Type="http://schemas.microsoft.com/office/2007/relationships/hdphoto" Target="../media/hdphoto8.wdp"/><Relationship Id="rId5" Type="http://schemas.openxmlformats.org/officeDocument/2006/relationships/image" Target="../media/image88.png"/><Relationship Id="rId4" Type="http://schemas.openxmlformats.org/officeDocument/2006/relationships/hyperlink" Target="https://www.paladion.net/"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9.xml"/><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hyperlink" Target="https://idk.dev/building-a-modern-ci-cd-pipeline-in-the-serverless-era-with-gitop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18.png"/><Relationship Id="rId7" Type="http://schemas.openxmlformats.org/officeDocument/2006/relationships/image" Target="../media/image119.png"/><Relationship Id="rId12"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21.jpeg"/><Relationship Id="rId5" Type="http://schemas.openxmlformats.org/officeDocument/2006/relationships/image" Target="../media/image90.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hyperlink" Target="https://youtu.be/vyECnqM9LJM?t=21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26.tiff"/></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29.png"/></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5.jpeg"/><Relationship Id="rId5" Type="http://schemas.openxmlformats.org/officeDocument/2006/relationships/image" Target="../media/image13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hyperlink" Target="https://www.schoenherr.eu/publications/publication-detail/ricardian-contracts-a-smarter-way-to-do-smart-contract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hyperlink" Target="https://youtu.be/oZrZlx2fmc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40.png"/><Relationship Id="rId1" Type="http://schemas.openxmlformats.org/officeDocument/2006/relationships/slideLayout" Target="../slideLayouts/slideLayout3.xml"/><Relationship Id="rId5" Type="http://schemas.openxmlformats.org/officeDocument/2006/relationships/image" Target="../media/image142.jpe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9.xml"/><Relationship Id="rId7" Type="http://schemas.openxmlformats.org/officeDocument/2006/relationships/image" Target="../media/image144.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9"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10.png"/><Relationship Id="rId4" Type="http://schemas.openxmlformats.org/officeDocument/2006/relationships/hyperlink" Target="https://youtu.be/xgyMY9w7-ew?t=278"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49.png"/><Relationship Id="rId4" Type="http://schemas.openxmlformats.org/officeDocument/2006/relationships/image" Target="../media/image146.png"/><Relationship Id="rId9" Type="http://schemas.openxmlformats.org/officeDocument/2006/relationships/hyperlink" Target="https://wip.mitpress.mit.edu/new-econom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tiff"/><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53.png"/><Relationship Id="rId4" Type="http://schemas.openxmlformats.org/officeDocument/2006/relationships/hyperlink" Target="https://en.wikipedia.org/wiki/Massively_multiplayer_online_role-playing_gam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hyperlink" Target="https://idk.dev/building-a-modern-ci-cd-pipeline-in-the-serverless-era-with-gitop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tiff"/><Relationship Id="rId2" Type="http://schemas.openxmlformats.org/officeDocument/2006/relationships/image" Target="../media/image159.jpeg"/><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77.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3" Type="http://schemas.openxmlformats.org/officeDocument/2006/relationships/image" Target="../media/image170.jpeg"/><Relationship Id="rId7" Type="http://schemas.openxmlformats.org/officeDocument/2006/relationships/diagramLayout" Target="../diagrams/layout10.xml"/><Relationship Id="rId12" Type="http://schemas.openxmlformats.org/officeDocument/2006/relationships/diagramLayout" Target="../diagrams/layout11.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0.xml"/><Relationship Id="rId11" Type="http://schemas.openxmlformats.org/officeDocument/2006/relationships/diagramData" Target="../diagrams/data11.xml"/><Relationship Id="rId5" Type="http://schemas.microsoft.com/office/2007/relationships/hdphoto" Target="../media/hdphoto8.wdp"/><Relationship Id="rId15" Type="http://schemas.microsoft.com/office/2007/relationships/diagramDrawing" Target="../diagrams/drawing11.xml"/><Relationship Id="rId10" Type="http://schemas.microsoft.com/office/2007/relationships/diagramDrawing" Target="../diagrams/drawing10.xml"/><Relationship Id="rId4" Type="http://schemas.openxmlformats.org/officeDocument/2006/relationships/image" Target="../media/image88.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73.png"/><Relationship Id="rId4" Type="http://schemas.openxmlformats.org/officeDocument/2006/relationships/image" Target="../media/image172.png"/></Relationships>
</file>

<file path=ppt/slides/_rels/slide7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90.png"/><Relationship Id="rId3" Type="http://schemas.microsoft.com/office/2007/relationships/hdphoto" Target="../media/hdphoto8.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78.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7.png"/><Relationship Id="rId4" Type="http://schemas.openxmlformats.org/officeDocument/2006/relationships/image" Target="../media/image174.png"/><Relationship Id="rId9" Type="http://schemas.openxmlformats.org/officeDocument/2006/relationships/hyperlink" Target="https://youtu.be/vyECnqM9LJM?t=21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90.png"/><Relationship Id="rId3" Type="http://schemas.microsoft.com/office/2007/relationships/hdphoto" Target="../media/hdphoto8.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78.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7.png"/><Relationship Id="rId4" Type="http://schemas.openxmlformats.org/officeDocument/2006/relationships/image" Target="../media/image174.png"/><Relationship Id="rId9" Type="http://schemas.openxmlformats.org/officeDocument/2006/relationships/hyperlink" Target="https://youtu.be/vyECnqM9LJM?t=212"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jpeg"/><Relationship Id="rId11" Type="http://schemas.openxmlformats.org/officeDocument/2006/relationships/image" Target="../media/image16.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3.jpeg"/><Relationship Id="rId9" Type="http://schemas.openxmlformats.org/officeDocument/2006/relationships/hyperlink" Target="https://georgelakoff.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Tree>
    <p:extLst>
      <p:ext uri="{BB962C8B-B14F-4D97-AF65-F5344CB8AC3E}">
        <p14:creationId xmlns:p14="http://schemas.microsoft.com/office/powerpoint/2010/main" val="2415337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Complete set of </a:t>
            </a:r>
            <a:r>
              <a:rPr lang="en-US" dirty="0">
                <a:solidFill>
                  <a:srgbClr val="FF0000"/>
                </a:solidFill>
              </a:rPr>
              <a:t>Generative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9544E9F9-6CE6-2642-9209-9EBE8B1047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832" y="1452512"/>
            <a:ext cx="5467907" cy="3467582"/>
          </a:xfrm>
          <a:prstGeom prst="rect">
            <a:avLst/>
          </a:prstGeom>
        </p:spPr>
      </p:pic>
      <p:pic>
        <p:nvPicPr>
          <p:cNvPr id="3" name="Picture 2">
            <a:extLst>
              <a:ext uri="{FF2B5EF4-FFF2-40B4-BE49-F238E27FC236}">
                <a16:creationId xmlns:a16="http://schemas.microsoft.com/office/drawing/2014/main" id="{0242A635-A457-4149-9C7B-342E408A4E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656" y="1167003"/>
            <a:ext cx="3119114" cy="2944263"/>
          </a:xfrm>
          <a:prstGeom prst="rect">
            <a:avLst/>
          </a:prstGeom>
        </p:spPr>
      </p:pic>
    </p:spTree>
    <p:extLst>
      <p:ext uri="{BB962C8B-B14F-4D97-AF65-F5344CB8AC3E}">
        <p14:creationId xmlns:p14="http://schemas.microsoft.com/office/powerpoint/2010/main" val="259267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02" y="1121678"/>
            <a:ext cx="3021798" cy="365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41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0" y="1152475"/>
            <a:ext cx="4666057" cy="3416400"/>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a:p>
            <a:endParaRPr lang="en-US" dirty="0"/>
          </a:p>
          <a:p>
            <a:r>
              <a:rPr lang="en-US" dirty="0"/>
              <a:t>Non-repudiation:</a:t>
            </a:r>
          </a:p>
          <a:p>
            <a:pPr lvl="1"/>
            <a:r>
              <a:rPr lang="en-US" dirty="0"/>
              <a:t>Every name only points to one unique legal entity </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4668253" y="1017725"/>
            <a:ext cx="416404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Tamper-Proof:</a:t>
            </a:r>
          </a:p>
          <a:p>
            <a:pPr lvl="1"/>
            <a:r>
              <a:rPr lang="en-US" dirty="0"/>
              <a:t>Any change to the name system must become public knowledge</a:t>
            </a:r>
          </a:p>
          <a:p>
            <a:endParaRPr lang="en-US" dirty="0"/>
          </a:p>
          <a:p>
            <a:r>
              <a:rPr lang="en-US" dirty="0"/>
              <a:t>Time-based:</a:t>
            </a:r>
          </a:p>
          <a:p>
            <a:pPr lvl="1"/>
            <a:r>
              <a:rPr lang="en-US" dirty="0"/>
              <a:t>All name changes should be time-stamped by one coherent clock</a:t>
            </a:r>
          </a:p>
          <a:p>
            <a:endParaRPr lang="en-US" dirty="0"/>
          </a:p>
          <a:p>
            <a:r>
              <a:rPr lang="en-US" dirty="0"/>
              <a:t>Access-right controlled:</a:t>
            </a:r>
          </a:p>
          <a:p>
            <a:pPr lvl="1"/>
            <a:r>
              <a:rPr lang="en-US" dirty="0"/>
              <a:t>Only authorized entities can make changes</a:t>
            </a:r>
          </a:p>
        </p:txBody>
      </p:sp>
    </p:spTree>
    <p:extLst>
      <p:ext uri="{BB962C8B-B14F-4D97-AF65-F5344CB8AC3E}">
        <p14:creationId xmlns:p14="http://schemas.microsoft.com/office/powerpoint/2010/main" val="284272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spTree>
    <p:extLst>
      <p:ext uri="{BB962C8B-B14F-4D97-AF65-F5344CB8AC3E}">
        <p14:creationId xmlns:p14="http://schemas.microsoft.com/office/powerpoint/2010/main" val="3727477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representables?</a:t>
            </a:r>
          </a:p>
          <a:p>
            <a:pPr>
              <a:buFont typeface="+mj-lt"/>
              <a:buAutoNum type="arabicPeriod"/>
            </a:pPr>
            <a:endParaRPr lang="en-TW"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Accountability and Reliability</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A 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Browser as the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140764"/>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Physical and Information Sciences shares the same Challenge</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FB3D173F-729F-F340-920F-CA735B1541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894" y="1350008"/>
            <a:ext cx="2648102" cy="1006830"/>
          </a:xfrm>
          <a:prstGeom prst="rect">
            <a:avLst/>
          </a:prstGeom>
        </p:spPr>
      </p:pic>
      <p:pic>
        <p:nvPicPr>
          <p:cNvPr id="5" name="Picture 4">
            <a:hlinkClick r:id="rId3"/>
            <a:extLst>
              <a:ext uri="{FF2B5EF4-FFF2-40B4-BE49-F238E27FC236}">
                <a16:creationId xmlns:a16="http://schemas.microsoft.com/office/drawing/2014/main" id="{0FB459A0-3BEC-1845-828D-2AB5A8973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9278" y="2356837"/>
            <a:ext cx="2668717" cy="983455"/>
          </a:xfrm>
          <a:prstGeom prst="rect">
            <a:avLst/>
          </a:prstGeom>
        </p:spPr>
      </p:pic>
    </p:spTree>
    <p:extLst>
      <p:ext uri="{BB962C8B-B14F-4D97-AF65-F5344CB8AC3E}">
        <p14:creationId xmlns:p14="http://schemas.microsoft.com/office/powerpoint/2010/main" val="274643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screen">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Demo of Open AI’s GPT-3</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F91F5B97-C7E3-5040-827E-163F1B927B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5894" y="1124097"/>
            <a:ext cx="5906845" cy="3748236"/>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rPr dirty="0" err="1"/>
              <a:t>Clockspeed</a:t>
            </a:r>
            <a:r>
              <a:rPr dirty="0"/>
              <a:t> of </a:t>
            </a:r>
            <a:r>
              <a:rPr lang="en-US" dirty="0"/>
              <a:t>society is increasing all the time</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screen">
            <a:extLst>
              <a:ext uri="{BEBA8EAE-BF5A-486C-A8C5-ECC9F3942E4B}">
                <a14:imgProps xmlns:a14="http://schemas.microsoft.com/office/drawing/2010/main">
                  <a14:imgLayer r:embed="rId9">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screen">
            <a:extLst>
              <a:ext uri="{BEBA8EAE-BF5A-486C-A8C5-ECC9F3942E4B}">
                <a14:imgProps xmlns:a14="http://schemas.microsoft.com/office/drawing/2010/main">
                  <a14:imgLayer r:embed="rId10">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Elevate Knowledge Orchestration Strategies up to the level of </a:t>
            </a:r>
            <a:r>
              <a:rPr lang="en" dirty="0">
                <a:solidFill>
                  <a:srgbClr val="FF0000"/>
                </a:solidFill>
              </a:rPr>
              <a:t>necessity</a:t>
            </a:r>
            <a:r>
              <a:rPr lang="en" dirty="0"/>
              <a:t> presented by contemporary industrial complex</a:t>
            </a:r>
            <a:endParaRPr dirty="0"/>
          </a:p>
          <a:p>
            <a:pPr lvl="1" indent="-342900">
              <a:buSzPts val="1800"/>
              <a:buChar char="●"/>
            </a:pPr>
            <a:r>
              <a:rPr lang="en" dirty="0"/>
              <a:t>A foundational learning strategy that will continue to work as technologies progresses and complexity/entropy increases</a:t>
            </a:r>
          </a:p>
          <a:p>
            <a:pPr lvl="1" indent="-342900">
              <a:buSzPts val="1800"/>
              <a:buChar char="●"/>
            </a:pPr>
            <a:r>
              <a:rPr lang="en" dirty="0"/>
              <a:t>A generally applicable metric (time) for knowledge content complexity</a:t>
            </a:r>
          </a:p>
          <a:p>
            <a:pPr lvl="1" indent="-342900">
              <a:buSzPts val="1800"/>
              <a:buChar char="●"/>
            </a:pPr>
            <a:r>
              <a:rPr lang="en" dirty="0"/>
              <a:t>Self-adjusting as history evolves into the future</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engage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196770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screen">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cstate="screen">
            <a:clrChange>
              <a:clrFrom>
                <a:srgbClr val="000000">
                  <a:alpha val="100000"/>
                </a:srgbClr>
              </a:clrFrom>
              <a:clrTo>
                <a:srgbClr val="000000">
                  <a:alpha val="100000"/>
                  <a:alpha val="0"/>
                </a:srgbClr>
              </a:clrTo>
            </a:clrChange>
            <a:extLst>
              <a:ext uri="{28A0092B-C50C-407E-A947-70E740481C1C}">
                <a14:useLocalDpi xmlns:a14="http://schemas.microsoft.com/office/drawing/2010/main"/>
              </a:ext>
            </a:extLst>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97672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115938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3600466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2765298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658171" y="4301327"/>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3522599" y="4301327"/>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5900244" y="4691190"/>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900244" y="2614824"/>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6928336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017725"/>
            <a:ext cx="42603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 (Today)</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t>Midterm Report</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3648</TotalTime>
  <Words>2746</Words>
  <Application>Microsoft Macintosh PowerPoint</Application>
  <PresentationFormat>On-screen Show (16:9)</PresentationFormat>
  <Paragraphs>543</Paragraphs>
  <Slides>83</Slides>
  <Notes>38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83</vt:i4>
      </vt:variant>
    </vt:vector>
  </HeadingPairs>
  <TitlesOfParts>
    <vt:vector size="99" baseType="lpstr">
      <vt:lpstr>Adobe 繁黑體 Std B</vt:lpstr>
      <vt:lpstr>等线</vt:lpstr>
      <vt:lpstr>Exo 2</vt:lpstr>
      <vt:lpstr>Roboto Condensed Light</vt:lpstr>
      <vt:lpstr>华文细黑</vt:lpstr>
      <vt:lpstr>Arial</vt:lpstr>
      <vt:lpstr>Arial Rounded MT Bold</vt:lpstr>
      <vt:lpstr>Avenir Next Condensed Ultra Lig</vt:lpstr>
      <vt:lpstr>Bank Gothic Medium</vt:lpstr>
      <vt:lpstr>Calibri</vt:lpstr>
      <vt:lpstr>Calibri Light</vt:lpstr>
      <vt:lpstr>Century Gothic</vt:lpstr>
      <vt:lpstr>Helvetica</vt:lpstr>
      <vt:lpstr>Simple Light</vt:lpstr>
      <vt:lpstr>Office Theme</vt:lpstr>
      <vt:lpstr>Tech Newsletter by Slidesgo</vt:lpstr>
      <vt:lpstr>超越学科界限的认知基础 Transdisciplinary Cognitive Foundation  Namespace Management Week 2</vt:lpstr>
      <vt:lpstr>This is not just a SOUND TEST,  it is also a story about Data in a world where …</vt:lpstr>
      <vt:lpstr>Demo of Open AI’s GPT-3</vt:lpstr>
      <vt:lpstr>Lecture Outline</vt:lpstr>
      <vt:lpstr>Arts and Sciences of NsM</vt:lpstr>
      <vt:lpstr>Names gave birth to Cognitive Abilities  - Laozi</vt:lpstr>
      <vt:lpstr>The History of True Names</vt:lpstr>
      <vt:lpstr>True Name defined by Wikipedia</vt:lpstr>
      <vt:lpstr>Labels, Linguistics, and Cognitive Science</vt:lpstr>
      <vt:lpstr>The expressive power of Names (labels)</vt:lpstr>
      <vt:lpstr>Categories are Containers of cognitive concepts</vt:lpstr>
      <vt:lpstr>Patterns of Categories/Classification of Concepts</vt:lpstr>
      <vt:lpstr>Combine Operands/Operations as constructed names?</vt:lpstr>
      <vt:lpstr>The Complete set of Generative Names</vt:lpstr>
      <vt:lpstr>Names as Generalized Metaphors</vt:lpstr>
      <vt:lpstr>The properties of being Trust-worthy name schemes</vt:lpstr>
      <vt:lpstr>“Mathematics is the art of giving the same name to different things!”      - Henry Poincare</vt:lpstr>
      <vt:lpstr>NsM at Scale!</vt:lpstr>
      <vt:lpstr>Methods and Tools</vt:lpstr>
      <vt:lpstr>Operational Concerns</vt:lpstr>
      <vt:lpstr>A Unified Namespace</vt:lpstr>
      <vt:lpstr>Discussion and Future Applications</vt:lpstr>
      <vt:lpstr>Logic Model (OKRs) as a  Transdisciplinary Foundation</vt:lpstr>
      <vt:lpstr>Objective &amp; Key Results (OKRs)</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 that Narrows your scope of Objectives</vt:lpstr>
      <vt:lpstr>Clockspeed of society is increasing all the time</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Success Criteria</vt:lpstr>
      <vt:lpstr>How to engage this Course?</vt:lpstr>
      <vt:lpstr>A Strategy to Stretch Cognitive Model</vt:lpstr>
      <vt:lpstr>Driven by Linguistic/Cognitive Science</vt:lpstr>
      <vt:lpstr>Representing Knowledge as Domain-Specific Languages (DSL)</vt:lpstr>
      <vt:lpstr>What is DevSecOps?</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Inputs for Collective Cognizance</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Potential Barriers</vt:lpstr>
      <vt:lpstr>PowerPoint Presentation</vt:lpstr>
      <vt:lpstr>Students Actions before Wednesday Sep 16</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556</cp:revision>
  <dcterms:modified xsi:type="dcterms:W3CDTF">2020-09-21T03:57:22Z</dcterms:modified>
</cp:coreProperties>
</file>